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aleway"/>
      <p:regular r:id="rId16"/>
      <p:bold r:id="rId17"/>
      <p:italic r:id="rId18"/>
      <p:boldItalic r:id="rId19"/>
    </p:embeddedFont>
    <p:embeddedFont>
      <p:font typeface="Proxima Nova"/>
      <p:regular r:id="rId20"/>
      <p:bold r:id="rId21"/>
      <p:italic r:id="rId22"/>
      <p:boldItalic r:id="rId23"/>
    </p:embeddedFont>
    <p:embeddedFont>
      <p:font typeface="La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roximaNova-regular.fntdata"/><Relationship Id="rId22" Type="http://schemas.openxmlformats.org/officeDocument/2006/relationships/font" Target="fonts/ProximaNova-italic.fntdata"/><Relationship Id="rId21" Type="http://schemas.openxmlformats.org/officeDocument/2006/relationships/font" Target="fonts/ProximaNova-bold.fntdata"/><Relationship Id="rId24" Type="http://schemas.openxmlformats.org/officeDocument/2006/relationships/font" Target="fonts/Lato-regular.fntdata"/><Relationship Id="rId23" Type="http://schemas.openxmlformats.org/officeDocument/2006/relationships/font" Target="fonts/ProximaNova-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italic.fntdata"/><Relationship Id="rId25" Type="http://schemas.openxmlformats.org/officeDocument/2006/relationships/font" Target="fonts/Lato-bold.fntdata"/><Relationship Id="rId27"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bold.fntdata"/><Relationship Id="rId16" Type="http://schemas.openxmlformats.org/officeDocument/2006/relationships/font" Target="fonts/Raleway-regular.fntdata"/><Relationship Id="rId19" Type="http://schemas.openxmlformats.org/officeDocument/2006/relationships/font" Target="fonts/Raleway-boldItalic.fntdata"/><Relationship Id="rId18" Type="http://schemas.openxmlformats.org/officeDocument/2006/relationships/font" Target="fonts/Raleway-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3d468baf0d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3d468baf0d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did you do as a participant in this project?  If you worked by yourself, how did you do when you did this alone?  If you were with a group how were you as a partner?  What would you do differently next time in terms of your behavior, effort, cooperation, focus, and determination.  Remember, we can always grow, even if we feel that we did the best we possibly could have.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3d468baf0d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3d468baf0d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Describe the situation here that you’re trying to solve.  Are there any design constraints(things you can’t do or have to do) in order to solve this problem?</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3d468baf0d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3d468baf0d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do you know about the situation already?  What information did you find from looking things up that you think might help you solve the problem?</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3d468baf0d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3d468baf0d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t>What solution do you have after you’ve analyzed the problem and done your research?  How would you create the design?  What would it look like?  Would you need materials?  What materials would you need? df</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3d468baf0d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3d468baf0d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a:solidFill>
                  <a:schemeClr val="dk2"/>
                </a:solidFill>
              </a:rPr>
              <a:t>If you can build the design show yourself doing so right here.  Be sure to include steps to describe what you did and pictures to show yourself doing it.  </a:t>
            </a:r>
            <a:endParaRPr>
              <a:solidFill>
                <a:schemeClr val="dk2"/>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3d468baf0d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3d468baf0d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would you test this design?  You can’t make a volcano erupt, so how else could you go about testing to see if your ideas were correct or not?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3d468baf0d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3d468baf0d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sz="1000">
                <a:solidFill>
                  <a:schemeClr val="dk2"/>
                </a:solidFill>
                <a:latin typeface="Proxima Nova"/>
                <a:ea typeface="Proxima Nova"/>
                <a:cs typeface="Proxima Nova"/>
                <a:sym typeface="Proxima Nova"/>
              </a:rPr>
              <a:t>What information did you collect from your test.  If you can’t actually test it, what could be the type of results you might get if you could test this and what would those results mean?  What would a successful test look like in terms of data?  What would a failure look like in terms of data?</a:t>
            </a:r>
            <a:endParaRPr sz="1000">
              <a:solidFill>
                <a:schemeClr val="dk2"/>
              </a:solidFill>
              <a:latin typeface="Proxima Nova"/>
              <a:ea typeface="Proxima Nova"/>
              <a:cs typeface="Proxima Nova"/>
              <a:sym typeface="Proxima Nova"/>
            </a:endParaRPr>
          </a:p>
          <a:p>
            <a:pPr indent="0" lvl="0" marL="0" rtl="0" algn="l">
              <a:spcBef>
                <a:spcPts val="0"/>
              </a:spcBef>
              <a:spcAft>
                <a:spcPts val="0"/>
              </a:spcAft>
              <a:buClr>
                <a:schemeClr val="dk2"/>
              </a:buClr>
              <a:buSzPts val="1100"/>
              <a:buFont typeface="Arial"/>
              <a:buNone/>
            </a:pPr>
            <a:r>
              <a:t/>
            </a:r>
            <a:endParaRPr sz="1000">
              <a:solidFill>
                <a:schemeClr val="dk2"/>
              </a:solidFill>
              <a:latin typeface="Proxima Nova"/>
              <a:ea typeface="Proxima Nova"/>
              <a:cs typeface="Proxima Nova"/>
              <a:sym typeface="Proxima Nova"/>
            </a:endParaRPr>
          </a:p>
          <a:p>
            <a:pPr indent="0" lvl="0" marL="0" rtl="0" algn="l">
              <a:spcBef>
                <a:spcPts val="0"/>
              </a:spcBef>
              <a:spcAft>
                <a:spcPts val="0"/>
              </a:spcAft>
              <a:buNone/>
            </a:pPr>
            <a:r>
              <a:t/>
            </a:r>
            <a:endParaRPr>
              <a:latin typeface="Proxima Nova"/>
              <a:ea typeface="Proxima Nova"/>
              <a:cs typeface="Proxima Nova"/>
              <a:sym typeface="Proxima Nov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3d468baf0d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3d468baf0d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changes would you make based off of these tests?  If it worked, why did it work, and how could you make it better?  If it failed, why did it fail, and what would you do so it wouldn’t hopefully fail the next time?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3d468baf0d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3d468baf0d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did you learn about the scientific and </a:t>
            </a:r>
            <a:r>
              <a:rPr lang="en"/>
              <a:t>mathematical</a:t>
            </a:r>
            <a:r>
              <a:rPr lang="en"/>
              <a:t> principles in action here?  Why are they important?  Are there any misunderstandings that you thought the class had that was cleared up now after this activity?  What would you tell someone in between 4 and 6 sentences about what you learned today?</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4"/>
        </a:solidFill>
      </p:bgPr>
    </p:bg>
    <p:spTree>
      <p:nvGrpSpPr>
        <p:cNvPr id="71" name="Shape 71"/>
        <p:cNvGrpSpPr/>
        <p:nvPr/>
      </p:nvGrpSpPr>
      <p:grpSpPr>
        <a:xfrm>
          <a:off x="0" y="0"/>
          <a:ext cx="0" cy="0"/>
          <a:chOff x="0" y="0"/>
          <a:chExt cx="0" cy="0"/>
        </a:xfrm>
      </p:grpSpPr>
      <p:sp>
        <p:nvSpPr>
          <p:cNvPr id="72" name="Google Shape;72;p13"/>
          <p:cNvSpPr txBox="1"/>
          <p:nvPr>
            <p:ph type="ctrTitle"/>
          </p:nvPr>
        </p:nvSpPr>
        <p:spPr>
          <a:xfrm>
            <a:off x="313625" y="630225"/>
            <a:ext cx="8389500" cy="154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Run For Your Life</a:t>
            </a:r>
            <a:endParaRPr>
              <a:latin typeface="Proxima Nova"/>
              <a:ea typeface="Proxima Nova"/>
              <a:cs typeface="Proxima Nova"/>
              <a:sym typeface="Proxima Nova"/>
            </a:endParaRPr>
          </a:p>
          <a:p>
            <a:pPr indent="0" lvl="0" marL="0" rtl="0" algn="l">
              <a:spcBef>
                <a:spcPts val="0"/>
              </a:spcBef>
              <a:spcAft>
                <a:spcPts val="0"/>
              </a:spcAft>
              <a:buNone/>
            </a:pPr>
            <a:r>
              <a:rPr lang="en">
                <a:latin typeface="Proxima Nova"/>
                <a:ea typeface="Proxima Nova"/>
                <a:cs typeface="Proxima Nova"/>
                <a:sym typeface="Proxima Nova"/>
              </a:rPr>
              <a:t>Early Warning System</a:t>
            </a:r>
            <a:endParaRPr>
              <a:latin typeface="Proxima Nova"/>
              <a:ea typeface="Proxima Nova"/>
              <a:cs typeface="Proxima Nova"/>
              <a:sym typeface="Proxima Nova"/>
            </a:endParaRPr>
          </a:p>
          <a:p>
            <a:pPr indent="0" lvl="0" marL="0" rtl="0" algn="l">
              <a:spcBef>
                <a:spcPts val="0"/>
              </a:spcBef>
              <a:spcAft>
                <a:spcPts val="0"/>
              </a:spcAft>
              <a:buNone/>
            </a:pPr>
            <a:r>
              <a:rPr lang="en">
                <a:latin typeface="Proxima Nova"/>
                <a:ea typeface="Proxima Nova"/>
                <a:cs typeface="Proxima Nova"/>
                <a:sym typeface="Proxima Nova"/>
              </a:rPr>
              <a:t>OR</a:t>
            </a:r>
            <a:endParaRPr>
              <a:latin typeface="Proxima Nova"/>
              <a:ea typeface="Proxima Nova"/>
              <a:cs typeface="Proxima Nova"/>
              <a:sym typeface="Proxima Nova"/>
            </a:endParaRPr>
          </a:p>
          <a:p>
            <a:pPr indent="0" lvl="0" marL="0" rtl="0" algn="l">
              <a:spcBef>
                <a:spcPts val="0"/>
              </a:spcBef>
              <a:spcAft>
                <a:spcPts val="0"/>
              </a:spcAft>
              <a:buNone/>
            </a:pPr>
            <a:r>
              <a:rPr lang="en">
                <a:latin typeface="Proxima Nova"/>
                <a:ea typeface="Proxima Nova"/>
                <a:cs typeface="Proxima Nova"/>
                <a:sym typeface="Proxima Nova"/>
              </a:rPr>
              <a:t>Damage Zones</a:t>
            </a:r>
            <a:endParaRPr>
              <a:latin typeface="Proxima Nova"/>
              <a:ea typeface="Proxima Nova"/>
              <a:cs typeface="Proxima Nova"/>
              <a:sym typeface="Proxima Nova"/>
            </a:endParaRPr>
          </a:p>
        </p:txBody>
      </p:sp>
      <p:sp>
        <p:nvSpPr>
          <p:cNvPr id="73" name="Google Shape;73;p13"/>
          <p:cNvSpPr txBox="1"/>
          <p:nvPr>
            <p:ph idx="1" type="subTitle"/>
          </p:nvPr>
        </p:nvSpPr>
        <p:spPr>
          <a:xfrm>
            <a:off x="2531250" y="4247050"/>
            <a:ext cx="4081500" cy="466800"/>
          </a:xfrm>
          <a:prstGeom prst="rect">
            <a:avLst/>
          </a:prstGeom>
          <a:ln cap="flat" cmpd="sng" w="9525">
            <a:solidFill>
              <a:srgbClr val="000000"/>
            </a:solidFill>
            <a:prstDash val="solid"/>
            <a:round/>
            <a:headEnd len="sm" w="sm" type="none"/>
            <a:tailEnd len="sm" w="sm" type="none"/>
          </a:ln>
        </p:spPr>
        <p:txBody>
          <a:bodyPr anchorCtr="0" anchor="b" bIns="91425" lIns="91425" spcFirstLastPara="1" rIns="91425" wrap="square" tIns="91425">
            <a:noAutofit/>
          </a:bodyPr>
          <a:lstStyle/>
          <a:p>
            <a:pPr indent="0" lvl="0" marL="0" rtl="0" algn="l">
              <a:spcBef>
                <a:spcPts val="0"/>
              </a:spcBef>
              <a:spcAft>
                <a:spcPts val="0"/>
              </a:spcAft>
              <a:buNone/>
            </a:pPr>
            <a:r>
              <a:rPr lang="en"/>
              <a:t>Student Name: _________</a:t>
            </a:r>
            <a:r>
              <a:rPr lang="en"/>
              <a:t>_________</a:t>
            </a:r>
            <a:endParaRPr/>
          </a:p>
        </p:txBody>
      </p:sp>
      <p:sp>
        <p:nvSpPr>
          <p:cNvPr id="74" name="Google Shape;74;p13"/>
          <p:cNvSpPr txBox="1"/>
          <p:nvPr/>
        </p:nvSpPr>
        <p:spPr>
          <a:xfrm>
            <a:off x="183075" y="4613200"/>
            <a:ext cx="2224200" cy="41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Resource by Brian Soash</a:t>
            </a:r>
            <a:endParaRPr>
              <a:latin typeface="Proxima Nova"/>
              <a:ea typeface="Proxima Nova"/>
              <a:cs typeface="Proxima Nova"/>
              <a:sym typeface="Proxima Nova"/>
            </a:endParaRPr>
          </a:p>
        </p:txBody>
      </p:sp>
      <p:pic>
        <p:nvPicPr>
          <p:cNvPr id="75" name="Google Shape;75;p13"/>
          <p:cNvPicPr preferRelativeResize="0"/>
          <p:nvPr/>
        </p:nvPicPr>
        <p:blipFill>
          <a:blip r:embed="rId3">
            <a:alphaModFix/>
          </a:blip>
          <a:stretch>
            <a:fillRect/>
          </a:stretch>
        </p:blipFill>
        <p:spPr>
          <a:xfrm>
            <a:off x="7313278" y="3905200"/>
            <a:ext cx="1389850" cy="854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2"/>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Reflection</a:t>
            </a:r>
            <a:endParaRPr>
              <a:latin typeface="Proxima Nova"/>
              <a:ea typeface="Proxima Nova"/>
              <a:cs typeface="Proxima Nova"/>
              <a:sym typeface="Proxima Nova"/>
            </a:endParaRPr>
          </a:p>
        </p:txBody>
      </p:sp>
      <p:sp>
        <p:nvSpPr>
          <p:cNvPr id="137" name="Google Shape;137;p22"/>
          <p:cNvSpPr txBox="1"/>
          <p:nvPr>
            <p:ph idx="1" type="body"/>
          </p:nvPr>
        </p:nvSpPr>
        <p:spPr>
          <a:xfrm>
            <a:off x="338675" y="1647575"/>
            <a:ext cx="8393100" cy="29505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t/>
            </a:r>
            <a:endParaRPr sz="1200">
              <a:latin typeface="Proxima Nova"/>
              <a:ea typeface="Proxima Nova"/>
              <a:cs typeface="Proxima Nova"/>
              <a:sym typeface="Proxima Nova"/>
            </a:endParaRPr>
          </a:p>
        </p:txBody>
      </p:sp>
      <p:sp>
        <p:nvSpPr>
          <p:cNvPr id="138" name="Google Shape;138;p22"/>
          <p:cNvSpPr txBox="1"/>
          <p:nvPr/>
        </p:nvSpPr>
        <p:spPr>
          <a:xfrm>
            <a:off x="338650" y="1089225"/>
            <a:ext cx="8393100" cy="50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sz="1000">
                <a:solidFill>
                  <a:schemeClr val="dk2"/>
                </a:solidFill>
                <a:latin typeface="Proxima Nova"/>
                <a:ea typeface="Proxima Nova"/>
                <a:cs typeface="Proxima Nova"/>
                <a:sym typeface="Proxima Nova"/>
              </a:rPr>
              <a:t>How did you do as a participant in this project?  If you worked by yourself, how did you do when you did this alone?  If you were with a group how were you as a partner?  What would you do differently next time in terms of your behavior, effort, cooperation, focus, and determination.  Remember, we can always grow, even if we feel that we did the best we possibly could have.</a:t>
            </a:r>
            <a:endParaRPr sz="1000">
              <a:solidFill>
                <a:schemeClr val="dk2"/>
              </a:solidFill>
              <a:latin typeface="Proxima Nova"/>
              <a:ea typeface="Proxima Nova"/>
              <a:cs typeface="Proxima Nova"/>
              <a:sym typeface="Proxima Nova"/>
            </a:endParaRPr>
          </a:p>
          <a:p>
            <a:pPr indent="0" lvl="0" marL="0" rtl="0" algn="l">
              <a:spcBef>
                <a:spcPts val="0"/>
              </a:spcBef>
              <a:spcAft>
                <a:spcPts val="0"/>
              </a:spcAft>
              <a:buNone/>
            </a:pPr>
            <a:r>
              <a:t/>
            </a:r>
            <a:endParaRPr sz="1000">
              <a:latin typeface="Proxima Nova"/>
              <a:ea typeface="Proxima Nova"/>
              <a:cs typeface="Proxima Nova"/>
              <a:sym typeface="Proxima Nov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Problem</a:t>
            </a:r>
            <a:endParaRPr>
              <a:latin typeface="Proxima Nova"/>
              <a:ea typeface="Proxima Nova"/>
              <a:cs typeface="Proxima Nova"/>
              <a:sym typeface="Proxima Nova"/>
            </a:endParaRPr>
          </a:p>
        </p:txBody>
      </p:sp>
      <p:sp>
        <p:nvSpPr>
          <p:cNvPr id="81" name="Google Shape;81;p14"/>
          <p:cNvSpPr txBox="1"/>
          <p:nvPr>
            <p:ph idx="1" type="body"/>
          </p:nvPr>
        </p:nvSpPr>
        <p:spPr>
          <a:xfrm>
            <a:off x="356971" y="1595775"/>
            <a:ext cx="8374800" cy="3002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t/>
            </a:r>
            <a:endParaRPr>
              <a:latin typeface="Proxima Nova"/>
              <a:ea typeface="Proxima Nova"/>
              <a:cs typeface="Proxima Nova"/>
              <a:sym typeface="Proxima Nova"/>
            </a:endParaRPr>
          </a:p>
        </p:txBody>
      </p:sp>
      <p:sp>
        <p:nvSpPr>
          <p:cNvPr id="82" name="Google Shape;82;p14"/>
          <p:cNvSpPr txBox="1"/>
          <p:nvPr/>
        </p:nvSpPr>
        <p:spPr>
          <a:xfrm>
            <a:off x="366125" y="1125850"/>
            <a:ext cx="8374800" cy="46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sz="1100">
                <a:solidFill>
                  <a:schemeClr val="dk2"/>
                </a:solidFill>
                <a:latin typeface="Proxima Nova"/>
                <a:ea typeface="Proxima Nova"/>
                <a:cs typeface="Proxima Nova"/>
                <a:sym typeface="Proxima Nova"/>
              </a:rPr>
              <a:t>Describe the situation here that you’re trying to solve.  Are there any design constraints(things you can’t do or have to do) in order to solve this problem?</a:t>
            </a:r>
            <a:endParaRPr sz="1100">
              <a:solidFill>
                <a:schemeClr val="dk2"/>
              </a:solidFill>
              <a:latin typeface="Proxima Nova"/>
              <a:ea typeface="Proxima Nova"/>
              <a:cs typeface="Proxima Nova"/>
              <a:sym typeface="Proxima Nov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Brainstorm</a:t>
            </a:r>
            <a:endParaRPr>
              <a:latin typeface="Proxima Nova"/>
              <a:ea typeface="Proxima Nova"/>
              <a:cs typeface="Proxima Nova"/>
              <a:sym typeface="Proxima Nova"/>
            </a:endParaRPr>
          </a:p>
        </p:txBody>
      </p:sp>
      <p:sp>
        <p:nvSpPr>
          <p:cNvPr id="88" name="Google Shape;88;p15"/>
          <p:cNvSpPr txBox="1"/>
          <p:nvPr>
            <p:ph idx="1" type="body"/>
          </p:nvPr>
        </p:nvSpPr>
        <p:spPr>
          <a:xfrm>
            <a:off x="356971" y="1595775"/>
            <a:ext cx="8374800" cy="3002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t/>
            </a:r>
            <a:endParaRPr sz="1200">
              <a:latin typeface="Proxima Nova"/>
              <a:ea typeface="Proxima Nova"/>
              <a:cs typeface="Proxima Nova"/>
              <a:sym typeface="Proxima Nova"/>
            </a:endParaRPr>
          </a:p>
        </p:txBody>
      </p:sp>
      <p:sp>
        <p:nvSpPr>
          <p:cNvPr id="89" name="Google Shape;89;p15"/>
          <p:cNvSpPr txBox="1"/>
          <p:nvPr/>
        </p:nvSpPr>
        <p:spPr>
          <a:xfrm>
            <a:off x="375275" y="1107525"/>
            <a:ext cx="8374800" cy="48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chemeClr val="dk2"/>
                </a:solidFill>
                <a:latin typeface="Proxima Nova"/>
                <a:ea typeface="Proxima Nova"/>
                <a:cs typeface="Proxima Nova"/>
                <a:sym typeface="Proxima Nova"/>
              </a:rPr>
              <a:t>What do you know about the situation already?  What information did you find from looking things up that you think might help you solve the problem?</a:t>
            </a:r>
            <a:endParaRPr>
              <a:latin typeface="Proxima Nova"/>
              <a:ea typeface="Proxima Nova"/>
              <a:cs typeface="Proxima Nova"/>
              <a:sym typeface="Proxima Nov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6"/>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Design</a:t>
            </a:r>
            <a:endParaRPr>
              <a:latin typeface="Proxima Nova"/>
              <a:ea typeface="Proxima Nova"/>
              <a:cs typeface="Proxima Nova"/>
              <a:sym typeface="Proxima Nova"/>
            </a:endParaRPr>
          </a:p>
        </p:txBody>
      </p:sp>
      <p:sp>
        <p:nvSpPr>
          <p:cNvPr id="95" name="Google Shape;95;p16"/>
          <p:cNvSpPr txBox="1"/>
          <p:nvPr>
            <p:ph idx="1" type="body"/>
          </p:nvPr>
        </p:nvSpPr>
        <p:spPr>
          <a:xfrm>
            <a:off x="384421" y="1595775"/>
            <a:ext cx="8347200" cy="3002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t/>
            </a:r>
            <a:endParaRPr sz="1200">
              <a:latin typeface="Proxima Nova"/>
              <a:ea typeface="Proxima Nova"/>
              <a:cs typeface="Proxima Nova"/>
              <a:sym typeface="Proxima Nova"/>
            </a:endParaRPr>
          </a:p>
        </p:txBody>
      </p:sp>
      <p:sp>
        <p:nvSpPr>
          <p:cNvPr id="96" name="Google Shape;96;p16"/>
          <p:cNvSpPr txBox="1"/>
          <p:nvPr/>
        </p:nvSpPr>
        <p:spPr>
          <a:xfrm>
            <a:off x="356975" y="997700"/>
            <a:ext cx="8374500" cy="598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2"/>
              </a:buClr>
              <a:buSzPts val="1100"/>
              <a:buFont typeface="Arial"/>
              <a:buNone/>
            </a:pPr>
            <a:r>
              <a:rPr lang="en" sz="1100">
                <a:solidFill>
                  <a:schemeClr val="dk2"/>
                </a:solidFill>
              </a:rPr>
              <a:t>What solution do you have after you’ve analyzed the problem and done your research?  How would you create the design?  What would it look like?  Would you need materials?  What materials would you need? df</a:t>
            </a:r>
            <a:endParaRPr sz="1100">
              <a:solidFill>
                <a:schemeClr val="dk2"/>
              </a:solidFill>
            </a:endParaRPr>
          </a:p>
          <a:p>
            <a:pPr indent="0" lvl="0" marL="0" rtl="0" algn="l">
              <a:spcBef>
                <a:spcPts val="1600"/>
              </a:spcBef>
              <a:spcAft>
                <a:spcPts val="0"/>
              </a:spcAft>
              <a:buNone/>
            </a:pPr>
            <a:r>
              <a:t/>
            </a:r>
            <a:endParaRPr>
              <a:latin typeface="Proxima Nova"/>
              <a:ea typeface="Proxima Nova"/>
              <a:cs typeface="Proxima Nova"/>
              <a:sym typeface="Proxima Nov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7"/>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Build/Testing</a:t>
            </a:r>
            <a:endParaRPr>
              <a:latin typeface="Proxima Nova"/>
              <a:ea typeface="Proxima Nova"/>
              <a:cs typeface="Proxima Nova"/>
              <a:sym typeface="Proxima Nova"/>
            </a:endParaRPr>
          </a:p>
        </p:txBody>
      </p:sp>
      <p:sp>
        <p:nvSpPr>
          <p:cNvPr id="102" name="Google Shape;102;p17"/>
          <p:cNvSpPr txBox="1"/>
          <p:nvPr>
            <p:ph idx="1" type="body"/>
          </p:nvPr>
        </p:nvSpPr>
        <p:spPr>
          <a:xfrm>
            <a:off x="356971" y="1595775"/>
            <a:ext cx="8374800" cy="3002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t/>
            </a:r>
            <a:endParaRPr sz="1200">
              <a:latin typeface="Proxima Nova"/>
              <a:ea typeface="Proxima Nova"/>
              <a:cs typeface="Proxima Nova"/>
              <a:sym typeface="Proxima Nova"/>
            </a:endParaRPr>
          </a:p>
        </p:txBody>
      </p:sp>
      <p:sp>
        <p:nvSpPr>
          <p:cNvPr id="103" name="Google Shape;103;p17"/>
          <p:cNvSpPr txBox="1"/>
          <p:nvPr/>
        </p:nvSpPr>
        <p:spPr>
          <a:xfrm>
            <a:off x="356975" y="1080075"/>
            <a:ext cx="8374800" cy="51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chemeClr val="dk2"/>
                </a:solidFill>
                <a:latin typeface="Proxima Nova"/>
                <a:ea typeface="Proxima Nova"/>
                <a:cs typeface="Proxima Nova"/>
                <a:sym typeface="Proxima Nova"/>
              </a:rPr>
              <a:t>If you can build the design show yourself doing so right here.  Be sure to include steps to describe what you did and pictures to show yourself doing it.  </a:t>
            </a:r>
            <a:endParaRPr>
              <a:latin typeface="Proxima Nova"/>
              <a:ea typeface="Proxima Nova"/>
              <a:cs typeface="Proxima Nova"/>
              <a:sym typeface="Proxima Nov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18"/>
          <p:cNvSpPr txBox="1"/>
          <p:nvPr>
            <p:ph type="title"/>
          </p:nvPr>
        </p:nvSpPr>
        <p:spPr>
          <a:xfrm>
            <a:off x="2400250" y="575950"/>
            <a:ext cx="6321600" cy="635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Testing</a:t>
            </a:r>
            <a:endParaRPr/>
          </a:p>
        </p:txBody>
      </p:sp>
      <p:sp>
        <p:nvSpPr>
          <p:cNvPr id="109" name="Google Shape;109;p18"/>
          <p:cNvSpPr txBox="1"/>
          <p:nvPr>
            <p:ph idx="1" type="body"/>
          </p:nvPr>
        </p:nvSpPr>
        <p:spPr>
          <a:xfrm>
            <a:off x="320346" y="1595775"/>
            <a:ext cx="8411400" cy="3002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t/>
            </a:r>
            <a:endParaRPr sz="1200">
              <a:latin typeface="Proxima Nova"/>
              <a:ea typeface="Proxima Nova"/>
              <a:cs typeface="Proxima Nova"/>
              <a:sym typeface="Proxima Nova"/>
            </a:endParaRPr>
          </a:p>
        </p:txBody>
      </p:sp>
      <p:sp>
        <p:nvSpPr>
          <p:cNvPr id="110" name="Google Shape;110;p18"/>
          <p:cNvSpPr txBox="1"/>
          <p:nvPr/>
        </p:nvSpPr>
        <p:spPr>
          <a:xfrm>
            <a:off x="320350" y="1211350"/>
            <a:ext cx="8411400" cy="38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sz="1000">
                <a:solidFill>
                  <a:schemeClr val="dk2"/>
                </a:solidFill>
                <a:latin typeface="Proxima Nova"/>
                <a:ea typeface="Proxima Nova"/>
                <a:cs typeface="Proxima Nova"/>
                <a:sym typeface="Proxima Nova"/>
              </a:rPr>
              <a:t>How would you test this design?  You can’t make a volcano erupt, so how else could you go about testing to see if your ideas were correct or not?</a:t>
            </a:r>
            <a:endParaRPr sz="1000">
              <a:solidFill>
                <a:schemeClr val="dk2"/>
              </a:solidFill>
              <a:latin typeface="Proxima Nova"/>
              <a:ea typeface="Proxima Nova"/>
              <a:cs typeface="Proxima Nova"/>
              <a:sym typeface="Proxima Nov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9"/>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Data</a:t>
            </a:r>
            <a:endParaRPr>
              <a:latin typeface="Proxima Nova"/>
              <a:ea typeface="Proxima Nova"/>
              <a:cs typeface="Proxima Nova"/>
              <a:sym typeface="Proxima Nova"/>
            </a:endParaRPr>
          </a:p>
        </p:txBody>
      </p:sp>
      <p:sp>
        <p:nvSpPr>
          <p:cNvPr id="116" name="Google Shape;116;p19"/>
          <p:cNvSpPr txBox="1"/>
          <p:nvPr>
            <p:ph idx="1" type="body"/>
          </p:nvPr>
        </p:nvSpPr>
        <p:spPr>
          <a:xfrm>
            <a:off x="347821" y="1595775"/>
            <a:ext cx="8383800" cy="3002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t/>
            </a:r>
            <a:endParaRPr sz="1200">
              <a:latin typeface="Proxima Nova"/>
              <a:ea typeface="Proxima Nova"/>
              <a:cs typeface="Proxima Nova"/>
              <a:sym typeface="Proxima Nova"/>
            </a:endParaRPr>
          </a:p>
        </p:txBody>
      </p:sp>
      <p:sp>
        <p:nvSpPr>
          <p:cNvPr id="117" name="Google Shape;117;p19"/>
          <p:cNvSpPr txBox="1"/>
          <p:nvPr/>
        </p:nvSpPr>
        <p:spPr>
          <a:xfrm>
            <a:off x="356975" y="1107525"/>
            <a:ext cx="8383800" cy="48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sz="1000">
                <a:solidFill>
                  <a:schemeClr val="dk2"/>
                </a:solidFill>
                <a:latin typeface="Proxima Nova"/>
                <a:ea typeface="Proxima Nova"/>
                <a:cs typeface="Proxima Nova"/>
                <a:sym typeface="Proxima Nova"/>
              </a:rPr>
              <a:t>What information did you collect from your test.  If you can’t actually test it, what could be the type of results you might get if you could test this and what would those results mean?  What would a successful test look like in terms of data?  What would a failure look like in terms of data?</a:t>
            </a:r>
            <a:endParaRPr sz="1000">
              <a:solidFill>
                <a:schemeClr val="dk2"/>
              </a:solidFill>
              <a:latin typeface="Proxima Nova"/>
              <a:ea typeface="Proxima Nova"/>
              <a:cs typeface="Proxima Nova"/>
              <a:sym typeface="Proxima Nova"/>
            </a:endParaRPr>
          </a:p>
          <a:p>
            <a:pPr indent="0" lvl="0" marL="0" rtl="0" algn="l">
              <a:spcBef>
                <a:spcPts val="0"/>
              </a:spcBef>
              <a:spcAft>
                <a:spcPts val="0"/>
              </a:spcAft>
              <a:buNone/>
            </a:pPr>
            <a:r>
              <a:t/>
            </a:r>
            <a:endParaRPr sz="1000">
              <a:latin typeface="Proxima Nova"/>
              <a:ea typeface="Proxima Nova"/>
              <a:cs typeface="Proxima Nova"/>
              <a:sym typeface="Proxima Nov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0"/>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Re-design	</a:t>
            </a:r>
            <a:endParaRPr>
              <a:latin typeface="Proxima Nova"/>
              <a:ea typeface="Proxima Nova"/>
              <a:cs typeface="Proxima Nova"/>
              <a:sym typeface="Proxima Nova"/>
            </a:endParaRPr>
          </a:p>
        </p:txBody>
      </p:sp>
      <p:sp>
        <p:nvSpPr>
          <p:cNvPr id="123" name="Google Shape;123;p20"/>
          <p:cNvSpPr txBox="1"/>
          <p:nvPr>
            <p:ph idx="1" type="body"/>
          </p:nvPr>
        </p:nvSpPr>
        <p:spPr>
          <a:xfrm>
            <a:off x="329521" y="1595775"/>
            <a:ext cx="8402100" cy="3002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t/>
            </a:r>
            <a:endParaRPr sz="1200">
              <a:latin typeface="Proxima Nova"/>
              <a:ea typeface="Proxima Nova"/>
              <a:cs typeface="Proxima Nova"/>
              <a:sym typeface="Proxima Nova"/>
            </a:endParaRPr>
          </a:p>
        </p:txBody>
      </p:sp>
      <p:sp>
        <p:nvSpPr>
          <p:cNvPr id="124" name="Google Shape;124;p20"/>
          <p:cNvSpPr txBox="1"/>
          <p:nvPr/>
        </p:nvSpPr>
        <p:spPr>
          <a:xfrm>
            <a:off x="338675" y="1144150"/>
            <a:ext cx="8402100" cy="45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chemeClr val="dk2"/>
                </a:solidFill>
                <a:latin typeface="Proxima Nova"/>
                <a:ea typeface="Proxima Nova"/>
                <a:cs typeface="Proxima Nova"/>
                <a:sym typeface="Proxima Nova"/>
              </a:rPr>
              <a:t>What changes would you make based off of these tests?  If it worked, why did it work, and how could you make it better?  If it failed, why did it fail, and what would you do so it wouldn’t hopefully fail the next time?</a:t>
            </a:r>
            <a:endParaRPr>
              <a:latin typeface="Proxima Nova"/>
              <a:ea typeface="Proxima Nova"/>
              <a:cs typeface="Proxima Nova"/>
              <a:sym typeface="Proxima Nov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1"/>
          <p:cNvSpPr txBox="1"/>
          <p:nvPr>
            <p:ph type="title"/>
          </p:nvPr>
        </p:nvSpPr>
        <p:spPr>
          <a:xfrm>
            <a:off x="2410175" y="44780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Conclusion</a:t>
            </a:r>
            <a:endParaRPr>
              <a:latin typeface="Proxima Nova"/>
              <a:ea typeface="Proxima Nova"/>
              <a:cs typeface="Proxima Nova"/>
              <a:sym typeface="Proxima Nova"/>
            </a:endParaRPr>
          </a:p>
        </p:txBody>
      </p:sp>
      <p:sp>
        <p:nvSpPr>
          <p:cNvPr id="130" name="Google Shape;130;p21"/>
          <p:cNvSpPr txBox="1"/>
          <p:nvPr>
            <p:ph idx="1" type="body"/>
          </p:nvPr>
        </p:nvSpPr>
        <p:spPr>
          <a:xfrm>
            <a:off x="338671" y="1595775"/>
            <a:ext cx="8393100" cy="3002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t/>
            </a:r>
            <a:endParaRPr sz="1200">
              <a:latin typeface="Proxima Nova"/>
              <a:ea typeface="Proxima Nova"/>
              <a:cs typeface="Proxima Nova"/>
              <a:sym typeface="Proxima Nova"/>
            </a:endParaRPr>
          </a:p>
        </p:txBody>
      </p:sp>
      <p:sp>
        <p:nvSpPr>
          <p:cNvPr id="131" name="Google Shape;131;p21"/>
          <p:cNvSpPr txBox="1"/>
          <p:nvPr/>
        </p:nvSpPr>
        <p:spPr>
          <a:xfrm>
            <a:off x="347825" y="1006850"/>
            <a:ext cx="8393100" cy="58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sz="1000">
                <a:solidFill>
                  <a:schemeClr val="dk2"/>
                </a:solidFill>
                <a:latin typeface="Proxima Nova"/>
                <a:ea typeface="Proxima Nova"/>
                <a:cs typeface="Proxima Nova"/>
                <a:sym typeface="Proxima Nova"/>
              </a:rPr>
              <a:t>What did you learn about the scientific and mathematical principles in action here?  Why are they important?  Are there any misunderstandings that you thought the class had that was cleared up now after this activity?  What would you tell someone in between 4 and 6 sentences about what you learned today?</a:t>
            </a:r>
            <a:endParaRPr sz="1000">
              <a:solidFill>
                <a:schemeClr val="dk2"/>
              </a:solidFill>
              <a:latin typeface="Proxima Nova"/>
              <a:ea typeface="Proxima Nova"/>
              <a:cs typeface="Proxima Nova"/>
              <a:sym typeface="Proxima Nova"/>
            </a:endParaRPr>
          </a:p>
          <a:p>
            <a:pPr indent="0" lvl="0" marL="0" rtl="0" algn="l">
              <a:spcBef>
                <a:spcPts val="0"/>
              </a:spcBef>
              <a:spcAft>
                <a:spcPts val="0"/>
              </a:spcAft>
              <a:buNone/>
            </a:pPr>
            <a:r>
              <a:t/>
            </a:r>
            <a:endParaRPr sz="1000">
              <a:latin typeface="Proxima Nova"/>
              <a:ea typeface="Proxima Nova"/>
              <a:cs typeface="Proxima Nova"/>
              <a:sym typeface="Proxima Nova"/>
            </a:endParaRPr>
          </a:p>
        </p:txBody>
      </p:sp>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